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9144000"/>
  <p:notesSz cx="6858000" cy="9144000"/>
  <p:embeddedFontLst>
    <p:embeddedFont>
      <p:font typeface="Caveat"/>
      <p:regular r:id="rId16"/>
      <p:bold r:id="rId17"/>
    </p:embeddedFont>
    <p:embeddedFont>
      <p:font typeface="Roboto Mono"/>
      <p:regular r:id="rId18"/>
      <p:bold r:id="rId19"/>
      <p:italic r:id="rId20"/>
      <p:boldItalic r:id="rId21"/>
    </p:embeddedFont>
    <p:embeddedFont>
      <p:font typeface="Merriweath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6" roundtripDataSignature="AMtx7mjB64ptir81c8oA9COJ83i2U82K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italic.fntdata"/><Relationship Id="rId22" Type="http://schemas.openxmlformats.org/officeDocument/2006/relationships/font" Target="fonts/Merriweather-regular.fntdata"/><Relationship Id="rId21" Type="http://schemas.openxmlformats.org/officeDocument/2006/relationships/font" Target="fonts/RobotoMono-boldItalic.fntdata"/><Relationship Id="rId24" Type="http://schemas.openxmlformats.org/officeDocument/2006/relationships/font" Target="fonts/Merriweather-italic.fntdata"/><Relationship Id="rId23" Type="http://schemas.openxmlformats.org/officeDocument/2006/relationships/font" Target="fonts/Merriweath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aveat-bold.fntdata"/><Relationship Id="rId16" Type="http://schemas.openxmlformats.org/officeDocument/2006/relationships/font" Target="fonts/Caveat-regular.fntdata"/><Relationship Id="rId19" Type="http://schemas.openxmlformats.org/officeDocument/2006/relationships/font" Target="fonts/RobotoMono-bold.fntdata"/><Relationship Id="rId18" Type="http://schemas.openxmlformats.org/officeDocument/2006/relationships/font" Target="fonts/RobotoMono-regular.fntdata"/></Relationships>
</file>

<file path=ppt/media/image1.jpg>
</file>

<file path=ppt/media/image10.png>
</file>

<file path=ppt/media/image2.gif>
</file>

<file path=ppt/media/image3.gif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9e06e8833f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9e06e8833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9e06e8833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Orange dot = least risky portfolio (Min Variance)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Red dot = best return for the risk taken (Max Sharpe)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Both sit on the “efficient” edge of all possible portfolios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Shows how diversification improves results</a:t>
            </a:r>
            <a:endParaRPr/>
          </a:p>
        </p:txBody>
      </p:sp>
      <p:sp>
        <p:nvSpPr>
          <p:cNvPr id="103" name="Google Shape;103;g39e06e8833f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Each black X represents one of our seven stocks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The colored curve shows portfolios made by mixing them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Individual stocks sit below the curve, meaning they’re less efficient alone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The frontier is higher because diversification reduces risk</a:t>
            </a:r>
            <a:br>
              <a:rPr lang="en-US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Shows how combining assets creates better risk–return outcomes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Tracks $1 invested in the Max Sharpe portfolio since 2015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Grows steadily, even with market dips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Shows how optimal weighting increases long-term returns</a:t>
            </a:r>
            <a:br>
              <a:rPr lang="en-US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Diversification helps the portfolio stay stable and grow</a:t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.gif"/><Relationship Id="rId5" Type="http://schemas.openxmlformats.org/officeDocument/2006/relationships/image" Target="../media/image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rei-oso/efficient-frontier-project/tree/mai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.jpg"/><Relationship Id="rId5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685800" y="9975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6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Efficient Frontier Project</a:t>
            </a:r>
            <a:endParaRPr sz="46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0" y="4682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sz="2400">
                <a:solidFill>
                  <a:srgbClr val="888888"/>
                </a:solidFill>
              </a:rPr>
              <a:t>ECO 43000-</a:t>
            </a:r>
            <a:r>
              <a:rPr lang="en-US" sz="2400"/>
              <a:t>QUANTITATIVE</a:t>
            </a:r>
            <a:r>
              <a:rPr lang="en-US" sz="2400"/>
              <a:t> FINANCE</a:t>
            </a:r>
            <a:r>
              <a:rPr lang="en-US" sz="2400">
                <a:solidFill>
                  <a:srgbClr val="888888"/>
                </a:solidFill>
              </a:rPr>
              <a:t> (Fall 2025)</a:t>
            </a:r>
            <a:endParaRPr sz="2400"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sz="2400"/>
              <a:t>PROFESSOR</a:t>
            </a:r>
            <a:r>
              <a:rPr lang="en-US" sz="2400">
                <a:solidFill>
                  <a:srgbClr val="888888"/>
                </a:solidFill>
              </a:rPr>
              <a:t>: John Droescher</a:t>
            </a:r>
            <a:endParaRPr sz="2400"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 sz="2400">
                <a:solidFill>
                  <a:srgbClr val="888888"/>
                </a:solidFill>
              </a:rPr>
              <a:t>Student: </a:t>
            </a:r>
            <a:r>
              <a:rPr lang="en-US" sz="2400"/>
              <a:t>RIYA DCOSTA,SERENITY SHEPPARD, AND REINA OSORIO</a:t>
            </a:r>
            <a:endParaRPr sz="2400"/>
          </a:p>
        </p:txBody>
      </p:sp>
      <p:pic>
        <p:nvPicPr>
          <p:cNvPr descr="File:Sql data base with logo.png - Wikimedia Commons" id="86" name="Google Shape;8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2150"/>
            <a:ext cx="6016822" cy="2807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ribbon with an x in the middle (Provided by Tenor)" id="87" name="Google Shape;87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00797" y="3984325"/>
            <a:ext cx="2669978" cy="26335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mputer screen with the words visual studio code written on it (Provided by Tenor)" id="88" name="Google Shape;88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6876" y="1309025"/>
            <a:ext cx="3117124" cy="17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9e06e8833f_0_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GitHub Repository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4" name="Google Shape;144;g39e06e8833f_0_18"/>
          <p:cNvSpPr txBox="1"/>
          <p:nvPr>
            <p:ph idx="1" type="body"/>
          </p:nvPr>
        </p:nvSpPr>
        <p:spPr>
          <a:xfrm>
            <a:off x="2345850" y="2417475"/>
            <a:ext cx="4452300" cy="1143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accent6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Efficient Frontier Project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Introduction</a:t>
            </a:r>
            <a:endParaRPr b="1" sz="4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veat"/>
              <a:buChar char="•"/>
            </a:pPr>
            <a:r>
              <a:rPr lang="en-US" sz="32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Goal: Build a 7-stock NYSE portfolio and plot the Markowitz Efficient Frontier.</a:t>
            </a:r>
            <a:endParaRPr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veat"/>
              <a:buChar char="–"/>
            </a:pPr>
            <a:r>
              <a:rPr lang="en-US" sz="28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Compare against DIA, SPY, IWM</a:t>
            </a:r>
            <a:endParaRPr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veat"/>
              <a:buChar char="–"/>
            </a:pPr>
            <a:r>
              <a:rPr lang="en-US" sz="28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Compute: expected return, volatility, Sharpe ratio</a:t>
            </a:r>
            <a:endParaRPr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veat"/>
              <a:buChar char="–"/>
            </a:pPr>
            <a:r>
              <a:rPr lang="en-US" sz="2800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Highlight: Min-Variance &amp; Max-Sharpe portfolios</a:t>
            </a:r>
            <a:endParaRPr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5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Data &amp; Methodology</a:t>
            </a:r>
            <a:endParaRPr b="1" sz="45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0" name="Google Shape;100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Data: Yahoo Finance via yfinance (2015–present)</a:t>
            </a:r>
            <a:endParaRPr>
              <a:solidFill>
                <a:schemeClr val="lt1"/>
              </a:solidFill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Tickers: AAPL, MSFT, JPM, XOM, V, PFE, DIS</a:t>
            </a:r>
            <a:endParaRPr>
              <a:solidFill>
                <a:schemeClr val="lt1"/>
              </a:solidFill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Benchmarks: DIA, SPY, IWM</a:t>
            </a:r>
            <a:endParaRPr>
              <a:solidFill>
                <a:schemeClr val="lt1"/>
              </a:solidFill>
            </a:endParaRPr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Char char="–"/>
            </a:pPr>
            <a:r>
              <a:rPr lang="en-US"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Steps: download → returns → covariances → optimize → plot frontier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9e06e8833f_0_1"/>
          <p:cNvSpPr txBox="1"/>
          <p:nvPr>
            <p:ph type="title"/>
          </p:nvPr>
        </p:nvSpPr>
        <p:spPr>
          <a:xfrm>
            <a:off x="0" y="274650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600">
                <a:solidFill>
                  <a:schemeClr val="lt1"/>
                </a:solidFill>
              </a:rPr>
              <a:t>Efficient Frontier </a:t>
            </a:r>
            <a:endParaRPr sz="4600">
              <a:solidFill>
                <a:schemeClr val="lt1"/>
              </a:solidFill>
            </a:endParaRPr>
          </a:p>
        </p:txBody>
      </p:sp>
      <p:pic>
        <p:nvPicPr>
          <p:cNvPr id="106" name="Google Shape;106;g39e06e8833f_0_1" title="Figure_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525" y="1496775"/>
            <a:ext cx="6653300" cy="498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5652"/>
              <a:buFont typeface="Calibri"/>
              <a:buNone/>
            </a:pPr>
            <a:r>
              <a:rPr lang="en-US" sz="4600">
                <a:solidFill>
                  <a:schemeClr val="lt1"/>
                </a:solidFill>
              </a:rPr>
              <a:t>Individual Asset Positions </a:t>
            </a:r>
            <a:endParaRPr sz="46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5652"/>
              <a:buFont typeface="Calibri"/>
              <a:buNone/>
            </a:pPr>
            <a:r>
              <a:rPr lang="en-US" sz="4600">
                <a:solidFill>
                  <a:schemeClr val="lt1"/>
                </a:solidFill>
              </a:rPr>
              <a:t>vs. Portfolio Curve</a:t>
            </a:r>
            <a:endParaRPr sz="4600">
              <a:solidFill>
                <a:schemeClr val="lt1"/>
              </a:solidFill>
            </a:endParaRPr>
          </a:p>
        </p:txBody>
      </p:sp>
      <p:pic>
        <p:nvPicPr>
          <p:cNvPr id="112" name="Google Shape;112;p4" title="Individual Asset Positions vs. Portfolio Curv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650" y="1774350"/>
            <a:ext cx="5774700" cy="433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 sz="4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Cumulative Growth of $1</a:t>
            </a:r>
            <a:r>
              <a:rPr b="1" lang="en-US" sz="4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8" name="Google Shape;118;p5" title="Figure_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500" y="1417650"/>
            <a:ext cx="7641004" cy="477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457200" y="-1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Asset Metrics </a:t>
            </a:r>
            <a:endParaRPr sz="4600">
              <a:solidFill>
                <a:schemeClr val="lt1"/>
              </a:solidFill>
            </a:endParaRPr>
          </a:p>
        </p:txBody>
      </p:sp>
      <p:pic>
        <p:nvPicPr>
          <p:cNvPr id="124" name="Google Shape;12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9986"/>
            <a:ext cx="8991600" cy="3276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263900"/>
            <a:ext cx="4319876" cy="244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24111" y="4416300"/>
            <a:ext cx="4319886" cy="244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Portfolio vs ETF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2" name="Google Shape;13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38"/>
            <a:ext cx="8839200" cy="5049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/>
          <p:nvPr>
            <p:ph type="title"/>
          </p:nvPr>
        </p:nvSpPr>
        <p:spPr>
          <a:xfrm>
            <a:off x="0" y="274650"/>
            <a:ext cx="8686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5652"/>
              <a:buFont typeface="Calibri"/>
              <a:buNone/>
            </a:pPr>
            <a:r>
              <a:rPr b="1" lang="en-US" sz="4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Interpretation &amp; Takeaways</a:t>
            </a:r>
            <a:endParaRPr b="1" sz="46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8" name="Google Shape;138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3200"/>
              <a:buChar char="•"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